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1813" cy="7562850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99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4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>
          <a:xfrm>
            <a:off x="499745" y="697865"/>
            <a:ext cx="2606040" cy="194945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r">
              <a:lnSpc>
                <a:spcPts val="1500"/>
              </a:lnSpc>
              <a:spcAft>
                <a:spcPts val="0"/>
              </a:spcAft>
            </a:pPr>
            <a:r>
              <a:rPr lang="fr-FR" sz="2000" b="1" spc="-80">
                <a:solidFill>
                  <a:srgbClr val="23347E"/>
                </a:solidFill>
                <a:latin typeface="Arial" panose="02020603050405020304" pitchFamily="2"/>
              </a:rPr>
              <a:t>Nom du bénéficiaire : 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0"/>
          </p:nvPr>
        </p:nvSpPr>
        <p:spPr>
          <a:xfrm>
            <a:off x="697865" y="3490595"/>
            <a:ext cx="9439275" cy="8439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4615" rIns="0" bIns="0" anchor="t"/>
          <a:lstStyle/>
          <a:p>
            <a:pPr marL="365760" marR="0" indent="0" algn="l">
              <a:lnSpc>
                <a:spcPts val="3200"/>
              </a:lnSpc>
              <a:spcAft>
                <a:spcPts val="0"/>
              </a:spcAft>
            </a:pPr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Cette opération est financée par le : </a:t>
            </a:r>
            <a:r>
              <a:t/>
            </a:r>
            <a:br/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Subvention accordée : </a:t>
            </a:r>
            <a:r>
              <a:t/>
            </a:r>
            <a:br/>
            <a:endParaRPr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idx="10"/>
          </p:nvPr>
        </p:nvSpPr>
        <p:spPr>
          <a:xfrm>
            <a:off x="1740535" y="4334510"/>
            <a:ext cx="8396605" cy="7499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365760" marR="0" indent="0" algn="l">
              <a:lnSpc>
                <a:spcPts val="3200"/>
              </a:lnSpc>
              <a:spcAft>
                <a:spcPts val="2835"/>
              </a:spcAft>
            </a:pPr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Européenne : 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10"/>
          </p:nvPr>
        </p:nvSpPr>
        <p:spPr>
          <a:xfrm>
            <a:off x="5032375" y="3384550"/>
            <a:ext cx="100330" cy="1060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800"/>
              </a:lnSpc>
              <a:spcAft>
                <a:spcPts val="0"/>
              </a:spcAft>
            </a:pPr>
            <a:r>
              <a:rPr lang="fr-FR" sz="700" spc="0">
                <a:solidFill>
                  <a:srgbClr val="000000"/>
                </a:solidFill>
                <a:latin typeface="Bookman Old Style" panose="02020603050405020304" pitchFamily="1"/>
              </a:rPr>
              <a:t>J 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idx="10"/>
          </p:nvPr>
        </p:nvSpPr>
        <p:spPr>
          <a:xfrm>
            <a:off x="697865" y="5303520"/>
            <a:ext cx="9299575" cy="298450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</a:pPr>
            <a:r>
              <a:rPr lang="fr-FR" sz="2300" b="1" spc="-45">
                <a:solidFill>
                  <a:srgbClr val="23347E"/>
                </a:solidFill>
                <a:latin typeface="Arial" panose="02020603050405020304" pitchFamily="2"/>
              </a:rPr>
              <a:t>La Région Grand Est et l'Europe investissent pour votre territoire !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4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458200" y="194945"/>
            <a:ext cx="2026920" cy="915398"/>
          </a:xfrm>
          <a:prstGeom prst="rect">
            <a:avLst/>
          </a:prstGeom>
        </p:spPr>
      </p:pic>
      <p:pic>
        <p:nvPicPr>
          <p:cNvPr id="14" name="Image 13"/>
          <p:cNvPicPr/>
          <p:nvPr/>
        </p:nvPicPr>
        <p:blipFill>
          <a:blip r:embed="rId3"/>
          <a:stretch>
            <a:fillRect/>
          </a:stretch>
        </p:blipFill>
        <p:spPr>
          <a:xfrm>
            <a:off x="1410970" y="4553585"/>
            <a:ext cx="210820" cy="213360"/>
          </a:xfrm>
          <a:prstGeom prst="rect">
            <a:avLst/>
          </a:prstGeom>
        </p:spPr>
      </p:pic>
      <p:pic>
        <p:nvPicPr>
          <p:cNvPr id="17" name="Image 16"/>
          <p:cNvPicPr/>
          <p:nvPr/>
        </p:nvPicPr>
        <p:blipFill>
          <a:blip r:embed="rId4"/>
          <a:stretch>
            <a:fillRect/>
          </a:stretch>
        </p:blipFill>
        <p:spPr>
          <a:xfrm>
            <a:off x="210185" y="5855335"/>
            <a:ext cx="7050405" cy="1529715"/>
          </a:xfrm>
          <a:prstGeom prst="rect">
            <a:avLst/>
          </a:prstGeom>
        </p:spPr>
      </p:pic>
      <p:sp>
        <p:nvSpPr>
          <p:cNvPr id="10" name="Espace réservé du texte 9"/>
          <p:cNvSpPr>
            <a:spLocks noGrp="1"/>
          </p:cNvSpPr>
          <p:nvPr>
            <p:ph type="body" idx="10"/>
          </p:nvPr>
        </p:nvSpPr>
        <p:spPr>
          <a:xfrm>
            <a:off x="697865" y="3490595"/>
            <a:ext cx="9439275" cy="8439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4615" rIns="0" bIns="0" anchor="t"/>
          <a:lstStyle/>
          <a:p>
            <a:pPr marL="365760" marR="0" indent="0" algn="l">
              <a:lnSpc>
                <a:spcPts val="3200"/>
              </a:lnSpc>
              <a:spcAft>
                <a:spcPts val="0"/>
              </a:spcAft>
            </a:pPr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Cette opération est financée par le : </a:t>
            </a:r>
            <a:r>
              <a:t/>
            </a:r>
            <a:br/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Subvention accordée : </a:t>
            </a:r>
            <a:r>
              <a:t/>
            </a:r>
            <a:br/>
            <a:endParaRPr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idx="10"/>
          </p:nvPr>
        </p:nvSpPr>
        <p:spPr>
          <a:xfrm>
            <a:off x="1740535" y="4334510"/>
            <a:ext cx="8396605" cy="7499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365760" marR="0" indent="0" algn="l">
              <a:lnSpc>
                <a:spcPts val="3200"/>
              </a:lnSpc>
              <a:spcAft>
                <a:spcPts val="2835"/>
              </a:spcAft>
            </a:pPr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Européenne : 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10"/>
          </p:nvPr>
        </p:nvSpPr>
        <p:spPr>
          <a:xfrm>
            <a:off x="5032375" y="3384550"/>
            <a:ext cx="100330" cy="1060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800"/>
              </a:lnSpc>
              <a:spcAft>
                <a:spcPts val="0"/>
              </a:spcAft>
            </a:pPr>
            <a:r>
              <a:rPr lang="fr-FR" sz="700" spc="0">
                <a:solidFill>
                  <a:srgbClr val="000000"/>
                </a:solidFill>
                <a:latin typeface="Bookman Old Style" panose="02020603050405020304" pitchFamily="1"/>
              </a:rPr>
              <a:t>J 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idx="10"/>
          </p:nvPr>
        </p:nvSpPr>
        <p:spPr>
          <a:xfrm>
            <a:off x="303015" y="366171"/>
            <a:ext cx="9952900" cy="6850971"/>
          </a:xfrm>
          <a:prstGeom prst="rect">
            <a:avLst/>
          </a:prstGeom>
          <a:solidFill>
            <a:srgbClr val="FFFFFF"/>
          </a:solidFill>
          <a:ln w="0" cmpd="sng">
            <a:solidFill>
              <a:schemeClr val="accent1"/>
            </a:solidFill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</a:pPr>
            <a:r>
              <a:rPr lang="fr-FR" sz="2300" b="1" spc="-45" dirty="0" smtClean="0">
                <a:solidFill>
                  <a:srgbClr val="23347E"/>
                </a:solidFill>
                <a:latin typeface="Arial" panose="02020603050405020304" pitchFamily="2"/>
              </a:rPr>
              <a:t> </a:t>
            </a:r>
            <a:endParaRPr lang="fr-FR" sz="2300" b="1" spc="-45" dirty="0">
              <a:solidFill>
                <a:srgbClr val="23347E"/>
              </a:solidFill>
              <a:latin typeface="Arial" panose="02020603050405020304" pitchFamily="2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833959" y="505504"/>
            <a:ext cx="2526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spc="-80" dirty="0">
                <a:solidFill>
                  <a:srgbClr val="191998"/>
                </a:solidFill>
                <a:latin typeface="Satoshi Medium" pitchFamily="50" charset="0"/>
              </a:rPr>
              <a:t>Nom du bénéficiaire </a:t>
            </a:r>
            <a:r>
              <a:rPr lang="fr-FR" dirty="0" smtClean="0">
                <a:solidFill>
                  <a:srgbClr val="191998"/>
                </a:solidFill>
                <a:latin typeface="Satoshi Medium" pitchFamily="50" charset="0"/>
              </a:rPr>
              <a:t>: </a:t>
            </a:r>
            <a:endParaRPr lang="fr-FR" dirty="0">
              <a:solidFill>
                <a:srgbClr val="191998"/>
              </a:solidFill>
              <a:latin typeface="Satoshi Medium" pitchFamily="50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20"/>
          <a:stretch/>
        </p:blipFill>
        <p:spPr>
          <a:xfrm>
            <a:off x="450697" y="498196"/>
            <a:ext cx="2421992" cy="2289013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2841012" y="1294849"/>
            <a:ext cx="2512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spc="-80" dirty="0" smtClean="0">
                <a:solidFill>
                  <a:srgbClr val="191998"/>
                </a:solidFill>
                <a:latin typeface="Satoshi" pitchFamily="50" charset="0"/>
              </a:rPr>
              <a:t>Description du projet </a:t>
            </a:r>
            <a:r>
              <a:rPr lang="fr-FR" dirty="0" smtClean="0">
                <a:solidFill>
                  <a:srgbClr val="191998"/>
                </a:solidFill>
                <a:latin typeface="Satoshi" pitchFamily="50" charset="0"/>
              </a:rPr>
              <a:t>: </a:t>
            </a:r>
            <a:endParaRPr lang="fr-FR" dirty="0">
              <a:solidFill>
                <a:srgbClr val="191998"/>
              </a:solidFill>
              <a:latin typeface="Satoshi" pitchFamily="50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68660" y="2903821"/>
            <a:ext cx="9446603" cy="1692771"/>
          </a:xfrm>
          <a:prstGeom prst="rect">
            <a:avLst/>
          </a:prstGeom>
          <a:noFill/>
          <a:ln w="47625">
            <a:solidFill>
              <a:srgbClr val="191998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191998"/>
                </a:solidFill>
                <a:latin typeface="Satoshi" pitchFamily="50" charset="0"/>
              </a:rPr>
              <a:t> </a:t>
            </a:r>
            <a:endParaRPr lang="fr-FR" dirty="0" smtClean="0">
              <a:solidFill>
                <a:srgbClr val="191998"/>
              </a:solidFill>
              <a:latin typeface="Satoshi" pitchFamily="50" charset="0"/>
            </a:endParaRPr>
          </a:p>
          <a:p>
            <a:pPr algn="l"/>
            <a:r>
              <a:rPr lang="fr-FR" b="0" dirty="0" smtClean="0">
                <a:solidFill>
                  <a:srgbClr val="191998"/>
                </a:solidFill>
                <a:latin typeface="Satoshi" pitchFamily="50" charset="0"/>
              </a:rPr>
              <a:t> Coût total : </a:t>
            </a:r>
            <a:r>
              <a:rPr lang="fr-FR" i="1" dirty="0">
                <a:solidFill>
                  <a:srgbClr val="191998"/>
                </a:solidFill>
                <a:latin typeface="Satoshi" pitchFamily="50" charset="0"/>
              </a:rPr>
              <a:t>[à compléter</a:t>
            </a:r>
            <a:r>
              <a:rPr lang="fr-FR" i="1" dirty="0" smtClean="0">
                <a:solidFill>
                  <a:srgbClr val="191998"/>
                </a:solidFill>
                <a:latin typeface="Satoshi" pitchFamily="50" charset="0"/>
              </a:rPr>
              <a:t>] </a:t>
            </a:r>
            <a:r>
              <a:rPr lang="fr-FR" b="0" i="1" baseline="0" dirty="0" smtClean="0">
                <a:solidFill>
                  <a:srgbClr val="191998"/>
                </a:solidFill>
                <a:latin typeface="Satoshi" pitchFamily="50" charset="0"/>
              </a:rPr>
              <a:t>euros</a:t>
            </a:r>
            <a:endParaRPr lang="fr-FR" b="0" dirty="0" smtClean="0">
              <a:solidFill>
                <a:srgbClr val="191998"/>
              </a:solidFill>
              <a:latin typeface="Satoshi" pitchFamily="50" charset="0"/>
            </a:endParaRPr>
          </a:p>
          <a:p>
            <a:pPr algn="ctr"/>
            <a:endParaRPr lang="fr-FR" sz="1000" dirty="0">
              <a:solidFill>
                <a:srgbClr val="191998"/>
              </a:solidFill>
              <a:latin typeface="Satoshi" pitchFamily="50" charset="0"/>
            </a:endParaRPr>
          </a:p>
          <a:p>
            <a:pPr algn="ctr"/>
            <a:r>
              <a:rPr lang="fr-FR" sz="2000" b="0" dirty="0" smtClean="0">
                <a:solidFill>
                  <a:srgbClr val="191998"/>
                </a:solidFill>
                <a:latin typeface="Satoshi Medium" pitchFamily="50" charset="0"/>
              </a:rPr>
              <a:t>Cette opération</a:t>
            </a:r>
            <a:r>
              <a:rPr lang="fr-FR" sz="2000" b="0" baseline="0" dirty="0" smtClean="0">
                <a:solidFill>
                  <a:srgbClr val="191998"/>
                </a:solidFill>
                <a:latin typeface="Satoshi Medium" pitchFamily="50" charset="0"/>
              </a:rPr>
              <a:t> est financée par l’Union européenne à hauteur de </a:t>
            </a:r>
            <a:r>
              <a:rPr lang="fr-FR" sz="2000" dirty="0">
                <a:solidFill>
                  <a:srgbClr val="191998"/>
                </a:solidFill>
                <a:latin typeface="Satoshi Medium" pitchFamily="50" charset="0"/>
              </a:rPr>
              <a:t>[à compléter] </a:t>
            </a:r>
            <a:r>
              <a:rPr lang="fr-FR" sz="2000" b="0" baseline="0" dirty="0" smtClean="0">
                <a:solidFill>
                  <a:srgbClr val="191998"/>
                </a:solidFill>
                <a:latin typeface="Satoshi Medium" pitchFamily="50" charset="0"/>
              </a:rPr>
              <a:t>euros</a:t>
            </a:r>
            <a:r>
              <a:rPr lang="fr-FR" sz="2000" b="0" dirty="0" smtClean="0">
                <a:solidFill>
                  <a:srgbClr val="191998"/>
                </a:solidFill>
                <a:latin typeface="Satoshi Medium" pitchFamily="50" charset="0"/>
              </a:rPr>
              <a:t> et par la Région Grand Est à hauteur de </a:t>
            </a:r>
            <a:r>
              <a:rPr lang="fr-FR" sz="2000" dirty="0" smtClean="0">
                <a:solidFill>
                  <a:srgbClr val="191998"/>
                </a:solidFill>
                <a:latin typeface="Satoshi Medium" pitchFamily="50" charset="0"/>
              </a:rPr>
              <a:t>[à compléter</a:t>
            </a:r>
            <a:r>
              <a:rPr lang="fr-FR" sz="2000" smtClean="0">
                <a:solidFill>
                  <a:srgbClr val="191998"/>
                </a:solidFill>
                <a:latin typeface="Satoshi Medium" pitchFamily="50" charset="0"/>
              </a:rPr>
              <a:t>] euros</a:t>
            </a:r>
            <a:endParaRPr lang="fr-FR" sz="2000" b="0" baseline="0" dirty="0" smtClean="0">
              <a:solidFill>
                <a:srgbClr val="191998"/>
              </a:solidFill>
              <a:latin typeface="Satoshi Medium" pitchFamily="50" charset="0"/>
            </a:endParaRPr>
          </a:p>
          <a:p>
            <a:pPr algn="ctr"/>
            <a:endParaRPr lang="fr-FR" b="0" dirty="0">
              <a:solidFill>
                <a:srgbClr val="191998"/>
              </a:solidFill>
              <a:latin typeface="Satoshi Black" pitchFamily="50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976" y="5844857"/>
            <a:ext cx="3664109" cy="122979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9937" y="5119977"/>
            <a:ext cx="10539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0" dirty="0" smtClean="0">
                <a:solidFill>
                  <a:srgbClr val="191998"/>
                </a:solidFill>
                <a:latin typeface="Satoshi Black" pitchFamily="50" charset="0"/>
              </a:rPr>
              <a:t>La Région Grand Est et </a:t>
            </a:r>
            <a:r>
              <a:rPr lang="fr-FR" sz="2200" b="0" smtClean="0">
                <a:solidFill>
                  <a:srgbClr val="191998"/>
                </a:solidFill>
                <a:latin typeface="Satoshi Black" pitchFamily="50" charset="0"/>
              </a:rPr>
              <a:t>l’Europe </a:t>
            </a:r>
            <a:r>
              <a:rPr lang="fr-FR" sz="2200" b="0" smtClean="0">
                <a:solidFill>
                  <a:srgbClr val="191998"/>
                </a:solidFill>
                <a:latin typeface="Satoshi Black" pitchFamily="50" charset="0"/>
              </a:rPr>
              <a:t>s’investissent </a:t>
            </a:r>
            <a:r>
              <a:rPr lang="fr-FR" sz="2200" b="0" dirty="0" smtClean="0">
                <a:solidFill>
                  <a:srgbClr val="191998"/>
                </a:solidFill>
                <a:latin typeface="Satoshi Black" pitchFamily="50" charset="0"/>
              </a:rPr>
              <a:t>pour votre territoire !</a:t>
            </a:r>
            <a:endParaRPr lang="fr-FR" sz="2200" b="0" baseline="0" dirty="0" smtClean="0">
              <a:solidFill>
                <a:srgbClr val="191998"/>
              </a:solidFill>
              <a:latin typeface="Satoshi Black" pitchFamily="50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74</Words>
  <Application>Microsoft Office PowerPoint</Application>
  <PresentationFormat>Personnalisé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Satoshi</vt:lpstr>
      <vt:lpstr>Satoshi Black</vt:lpstr>
      <vt:lpstr>Satoshi Medium</vt:lpstr>
      <vt:lpstr>default layout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Panneaux_Fonds_Europeens_2021_27_lot2VF_sansSubReg.pdf</dc:title>
  <dc:creator>BLUM Louise</dc:creator>
  <cp:lastModifiedBy>DOR Clémence</cp:lastModifiedBy>
  <cp:revision>11</cp:revision>
  <dcterms:created xsi:type="dcterms:W3CDTF">2024-07-12T08:20:01Z</dcterms:created>
  <dcterms:modified xsi:type="dcterms:W3CDTF">2025-04-01T06:56:27Z</dcterms:modified>
</cp:coreProperties>
</file>