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6"/>
  </p:notesMasterIdLst>
  <p:sldIdLst>
    <p:sldId id="258" r:id="rId5"/>
  </p:sldIdLst>
  <p:sldSz cx="10691813" cy="7562850"/>
  <p:notesSz cx="6797675" cy="9926638"/>
  <p:defaultTextStyle/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1998"/>
    <a:srgbClr val="0C4F9E"/>
    <a:srgbClr val="4A854F"/>
    <a:srgbClr val="FEC23D"/>
    <a:srgbClr val="FEC23B"/>
    <a:srgbClr val="BBA47C"/>
    <a:srgbClr val="417545"/>
    <a:srgbClr val="F7B82B"/>
    <a:srgbClr val="293279"/>
    <a:srgbClr val="585F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6" d="100"/>
          <a:sy n="96" d="100"/>
        </p:scale>
        <p:origin x="91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D76805-0F78-4AAF-BB65-85FCA00D926B}" type="datetimeFigureOut">
              <a:rPr lang="fr-FR" smtClean="0"/>
              <a:t>03/07/2025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031875" y="1241425"/>
            <a:ext cx="47339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38F1D1-9009-452B-B16D-6A27BA44FE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5963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8F1D1-9009-452B-B16D-6A27BA44FE4F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6772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ayout 1"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/>
          <p:cNvSpPr>
            <a:spLocks noGrp="1"/>
          </p:cNvSpPr>
          <p:nvPr>
            <p:ph type="body" idx="10"/>
          </p:nvPr>
        </p:nvSpPr>
        <p:spPr>
          <a:xfrm>
            <a:off x="499745" y="697865"/>
            <a:ext cx="2606040" cy="194945"/>
          </a:xfrm>
          <a:prstGeom prst="rect">
            <a:avLst/>
          </a:prstGeom>
          <a:solidFill>
            <a:srgbClr val="FFFFFF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r">
              <a:lnSpc>
                <a:spcPts val="1500"/>
              </a:lnSpc>
              <a:spcAft>
                <a:spcPts val="0"/>
              </a:spcAft>
            </a:pPr>
            <a:r>
              <a:rPr lang="fr-FR" sz="2000" b="1" spc="-80">
                <a:solidFill>
                  <a:srgbClr val="23347E"/>
                </a:solidFill>
                <a:latin typeface="Arial" panose="02020603050405020304" pitchFamily="2"/>
              </a:rPr>
              <a:t>Nom du bénéficiaire : 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idx="10"/>
          </p:nvPr>
        </p:nvSpPr>
        <p:spPr>
          <a:xfrm>
            <a:off x="697865" y="3490595"/>
            <a:ext cx="9439275" cy="84391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94615" rIns="0" bIns="0" anchor="t"/>
          <a:lstStyle/>
          <a:p>
            <a:pPr marL="365760" marR="0" indent="0" algn="l">
              <a:lnSpc>
                <a:spcPts val="3200"/>
              </a:lnSpc>
              <a:spcAft>
                <a:spcPts val="0"/>
              </a:spcAft>
            </a:pPr>
            <a:r>
              <a:rPr lang="fr-FR" sz="2000" spc="0">
                <a:solidFill>
                  <a:srgbClr val="23347E"/>
                </a:solidFill>
                <a:latin typeface="Arial" panose="02020603050405020304" pitchFamily="2"/>
              </a:rPr>
              <a:t>Cette opération est financée par le : </a:t>
            </a:r>
            <a:br/>
            <a:r>
              <a:rPr lang="fr-FR" sz="2000" spc="0">
                <a:solidFill>
                  <a:srgbClr val="23347E"/>
                </a:solidFill>
                <a:latin typeface="Arial" panose="02020603050405020304" pitchFamily="2"/>
              </a:rPr>
              <a:t>Subvention accordée : </a:t>
            </a:r>
            <a:br/>
            <a:endParaRPr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idx="10"/>
          </p:nvPr>
        </p:nvSpPr>
        <p:spPr>
          <a:xfrm>
            <a:off x="1740535" y="4334510"/>
            <a:ext cx="8396605" cy="74993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365760" marR="0" indent="0" algn="l">
              <a:lnSpc>
                <a:spcPts val="3200"/>
              </a:lnSpc>
              <a:spcAft>
                <a:spcPts val="2835"/>
              </a:spcAft>
            </a:pPr>
            <a:r>
              <a:rPr lang="fr-FR" sz="2000" spc="0">
                <a:solidFill>
                  <a:srgbClr val="23347E"/>
                </a:solidFill>
                <a:latin typeface="Arial" panose="02020603050405020304" pitchFamily="2"/>
              </a:rPr>
              <a:t>Européenne : 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idx="10"/>
          </p:nvPr>
        </p:nvSpPr>
        <p:spPr>
          <a:xfrm>
            <a:off x="5032375" y="3384550"/>
            <a:ext cx="100330" cy="10604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l">
              <a:lnSpc>
                <a:spcPts val="800"/>
              </a:lnSpc>
              <a:spcAft>
                <a:spcPts val="0"/>
              </a:spcAft>
            </a:pPr>
            <a:r>
              <a:rPr lang="fr-FR" sz="700" spc="0">
                <a:solidFill>
                  <a:srgbClr val="000000"/>
                </a:solidFill>
                <a:latin typeface="Bookman Old Style" panose="02020603050405020304" pitchFamily="1"/>
              </a:rPr>
              <a:t>J </a:t>
            </a:r>
          </a:p>
        </p:txBody>
      </p:sp>
      <p:sp>
        <p:nvSpPr>
          <p:cNvPr id="15" name="Espace réservé du texte 14"/>
          <p:cNvSpPr>
            <a:spLocks noGrp="1"/>
          </p:cNvSpPr>
          <p:nvPr>
            <p:ph type="body" idx="10"/>
          </p:nvPr>
        </p:nvSpPr>
        <p:spPr>
          <a:xfrm>
            <a:off x="697865" y="5303520"/>
            <a:ext cx="9299575" cy="298450"/>
          </a:xfrm>
          <a:prstGeom prst="rect">
            <a:avLst/>
          </a:prstGeom>
          <a:solidFill>
            <a:srgbClr val="FFFFFF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l">
              <a:lnSpc>
                <a:spcPts val="2300"/>
              </a:lnSpc>
              <a:spcAft>
                <a:spcPts val="0"/>
              </a:spcAft>
            </a:pPr>
            <a:r>
              <a:rPr lang="fr-FR" sz="2300" b="1" spc="-45">
                <a:solidFill>
                  <a:srgbClr val="23347E"/>
                </a:solidFill>
                <a:latin typeface="Arial" panose="02020603050405020304" pitchFamily="2"/>
              </a:rPr>
              <a:t>La Région Grand Est et l'Europe investissent pour votre territoire ! 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3347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Espace réservé du texte 14"/>
          <p:cNvSpPr>
            <a:spLocks noGrp="1"/>
          </p:cNvSpPr>
          <p:nvPr>
            <p:ph type="body" idx="10"/>
          </p:nvPr>
        </p:nvSpPr>
        <p:spPr>
          <a:xfrm>
            <a:off x="506678" y="287895"/>
            <a:ext cx="9981323" cy="6987060"/>
          </a:xfrm>
          <a:prstGeom prst="rect">
            <a:avLst/>
          </a:prstGeom>
          <a:solidFill>
            <a:srgbClr val="FFFFFF"/>
          </a:solidFill>
          <a:ln w="0" cmpd="sng">
            <a:gradFill>
              <a:gsLst>
                <a:gs pos="0">
                  <a:schemeClr val="accent1">
                    <a:lumMod val="1000"/>
                    <a:lumOff val="99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solid"/>
          </a:ln>
        </p:spPr>
        <p:txBody>
          <a:bodyPr vert="horz" lIns="0" tIns="0" rIns="0" bIns="0" anchor="t"/>
          <a:lstStyle/>
          <a:p>
            <a:pPr algn="l">
              <a:lnSpc>
                <a:spcPts val="2300"/>
              </a:lnSpc>
            </a:pPr>
            <a:r>
              <a:rPr lang="fr-FR" sz="2000" b="1" spc="-45" dirty="0">
                <a:solidFill>
                  <a:srgbClr val="23347E"/>
                </a:solidFill>
                <a:latin typeface="Arial" panose="02020603050405020304" pitchFamily="2"/>
              </a:rPr>
              <a:t> </a:t>
            </a:r>
            <a:endParaRPr lang="fr-FR" sz="2400" b="1" spc="-80" dirty="0">
              <a:solidFill>
                <a:srgbClr val="0C4F9E"/>
              </a:solidFill>
              <a:latin typeface="Satoshi" pitchFamily="50" charset="0"/>
              <a:cs typeface="Arial" panose="020B0604020202020204" pitchFamily="34" charset="0"/>
            </a:endParaRPr>
          </a:p>
          <a:p>
            <a:pPr algn="l">
              <a:lnSpc>
                <a:spcPts val="2300"/>
              </a:lnSpc>
            </a:pPr>
            <a:endParaRPr lang="fr-FR" sz="2300" b="1" spc="-45" dirty="0">
              <a:solidFill>
                <a:srgbClr val="23347E"/>
              </a:solidFill>
              <a:latin typeface="Arial" panose="02020603050405020304" pitchFamily="2"/>
            </a:endParaRPr>
          </a:p>
        </p:txBody>
      </p:sp>
      <p:sp>
        <p:nvSpPr>
          <p:cNvPr id="18" name="Forme en L 17"/>
          <p:cNvSpPr/>
          <p:nvPr/>
        </p:nvSpPr>
        <p:spPr>
          <a:xfrm rot="10800000">
            <a:off x="9024961" y="148606"/>
            <a:ext cx="1463040" cy="1234440"/>
          </a:xfrm>
          <a:prstGeom prst="corner">
            <a:avLst>
              <a:gd name="adj1" fmla="val 11871"/>
              <a:gd name="adj2" fmla="val 12060"/>
            </a:avLst>
          </a:prstGeom>
          <a:solidFill>
            <a:srgbClr val="FDD14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Forme en L 18"/>
          <p:cNvSpPr/>
          <p:nvPr/>
        </p:nvSpPr>
        <p:spPr>
          <a:xfrm>
            <a:off x="231470" y="6172726"/>
            <a:ext cx="1463040" cy="1234440"/>
          </a:xfrm>
          <a:prstGeom prst="corner">
            <a:avLst>
              <a:gd name="adj1" fmla="val 11871"/>
              <a:gd name="adj2" fmla="val 12060"/>
            </a:avLst>
          </a:prstGeom>
          <a:solidFill>
            <a:srgbClr val="FDD14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470" y="484400"/>
            <a:ext cx="6916903" cy="1451133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9090" y="6172091"/>
            <a:ext cx="2773632" cy="930920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9124749" y="5486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27" name="ZoneTexte 26"/>
          <p:cNvSpPr txBox="1"/>
          <p:nvPr/>
        </p:nvSpPr>
        <p:spPr>
          <a:xfrm>
            <a:off x="587140" y="3217528"/>
            <a:ext cx="9471259" cy="1210093"/>
          </a:xfrm>
          <a:prstGeom prst="rect">
            <a:avLst/>
          </a:prstGeom>
          <a:noFill/>
          <a:ln w="6350">
            <a:noFill/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3600" b="1" spc="-80" dirty="0">
                <a:solidFill>
                  <a:schemeClr val="tx1"/>
                </a:solidFill>
                <a:latin typeface="Satoshi" pitchFamily="50" charset="0"/>
                <a:cs typeface="Arial" panose="020B0604020202020204" pitchFamily="34" charset="0"/>
              </a:rPr>
              <a:t>[Nom et description succincte de l’opération à compléter]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851675" y="5486400"/>
            <a:ext cx="90162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b="1" spc="-80" dirty="0">
                <a:solidFill>
                  <a:srgbClr val="191898"/>
                </a:solidFill>
                <a:latin typeface="Satoshi" pitchFamily="50" charset="0"/>
                <a:cs typeface="Arial" panose="020B0604020202020204" pitchFamily="34" charset="0"/>
              </a:rPr>
              <a:t>La Région Grand Est et </a:t>
            </a:r>
            <a:r>
              <a:rPr lang="fr-FR" sz="2400" b="1" spc="-80">
                <a:solidFill>
                  <a:srgbClr val="191898"/>
                </a:solidFill>
                <a:latin typeface="Satoshi" pitchFamily="50" charset="0"/>
                <a:cs typeface="Arial" panose="020B0604020202020204" pitchFamily="34" charset="0"/>
              </a:rPr>
              <a:t>l’Europe s’investissent </a:t>
            </a:r>
            <a:r>
              <a:rPr lang="fr-FR" sz="2400" b="1" spc="-80" dirty="0">
                <a:solidFill>
                  <a:srgbClr val="191898"/>
                </a:solidFill>
                <a:latin typeface="Satoshi" pitchFamily="50" charset="0"/>
                <a:cs typeface="Arial" panose="020B0604020202020204" pitchFamily="34" charset="0"/>
              </a:rPr>
              <a:t>pour votre territoire !</a:t>
            </a:r>
            <a:endParaRPr lang="fr-FR" sz="2400" dirty="0">
              <a:solidFill>
                <a:srgbClr val="191898"/>
              </a:solidFill>
              <a:latin typeface="Satoshi" pitchFamily="50" charset="0"/>
              <a:cs typeface="Arial" panose="020B0604020202020204" pitchFamily="34" charset="0"/>
            </a:endParaRPr>
          </a:p>
        </p:txBody>
      </p:sp>
      <p:pic>
        <p:nvPicPr>
          <p:cNvPr id="5" name="Image 4" descr="Une image contenant Graphique, Police, symbole, logo&#10;&#10;Le contenu généré par l’IA peut être incorrect.">
            <a:extLst>
              <a:ext uri="{FF2B5EF4-FFF2-40B4-BE49-F238E27FC236}">
                <a16:creationId xmlns:a16="http://schemas.microsoft.com/office/drawing/2014/main" id="{48E3F4F1-8E7C-E11B-EAD3-5EBCD1D944D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3847" y="563801"/>
            <a:ext cx="1222228" cy="1210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56865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layou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Arab" typeface="Arial"/>
      </a:majorFont>
      <a:minorFont>
        <a:latin typeface="Calibri"/>
        <a:ea typeface=""/>
        <a:cs typeface=""/>
        <a:font script="Arab" typeface="Arial"/>
      </a:minorFont>
    </a:fontScheme>
    <a:fmtScheme name="Office">
      <a:fillStyleLst>
        <a:solidFill>
          <a:schemeClr val="bg1">
            <a:alpha val="0"/>
          </a:schemeClr>
        </a:solidFill>
        <a:gradFill/>
        <a:gradFill/>
      </a:fillStyleLst>
      <a:lnStyleLst>
        <a:ln/>
        <a:ln/>
        <a:ln/>
      </a:lnStyleLst>
      <a:effectStyleLst>
        <a:effectStyle>
          <a:effectLst/>
        </a:effectStyle>
        <a:effectStyle>
          <a:effectLst/>
        </a:effectStyle>
        <a:effectStyle>
          <a:effectLst/>
          <a:scene3d>
            <a:camera prst="orthographicFront"/>
            <a:lightRig rig="threePt" dir="t"/>
          </a:scene3d>
        </a:effectStyle>
      </a:effectStyleLst>
      <a:bgFillStyleLst>
        <a:solidFill>
          <a:schemeClr val="bg1">
            <a:alpha val="0"/>
          </a:schemeClr>
        </a:solidFill>
        <a:gradFill/>
        <a:gradFill/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B7C5C05DEE7454C87BBB72DC244607B" ma:contentTypeVersion="16" ma:contentTypeDescription="Crée un document." ma:contentTypeScope="" ma:versionID="eb9a6e756b765982ddeb63b529a73de7">
  <xsd:schema xmlns:xsd="http://www.w3.org/2001/XMLSchema" xmlns:xs="http://www.w3.org/2001/XMLSchema" xmlns:p="http://schemas.microsoft.com/office/2006/metadata/properties" xmlns:ns3="d40c2100-8430-4d23-95e4-1f8318644178" xmlns:ns4="7abf6ef5-2c19-49b6-9e4f-936b736f0ce2" targetNamespace="http://schemas.microsoft.com/office/2006/metadata/properties" ma:root="true" ma:fieldsID="6a384b2d4259e081d942aeac50f8bff2" ns3:_="" ns4:_="">
    <xsd:import namespace="d40c2100-8430-4d23-95e4-1f8318644178"/>
    <xsd:import namespace="7abf6ef5-2c19-49b6-9e4f-936b736f0ce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0c2100-8430-4d23-95e4-1f831864417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19" nillable="true" ma:displayName="_activity" ma:hidden="true" ma:internalName="_activity">
      <xsd:simpleType>
        <xsd:restriction base="dms:Note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1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bf6ef5-2c19-49b6-9e4f-936b736f0ce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Partage du hachage d’indicateur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d40c2100-8430-4d23-95e4-1f8318644178" xsi:nil="true"/>
  </documentManagement>
</p:properties>
</file>

<file path=customXml/itemProps1.xml><?xml version="1.0" encoding="utf-8"?>
<ds:datastoreItem xmlns:ds="http://schemas.openxmlformats.org/officeDocument/2006/customXml" ds:itemID="{7A7314B3-5267-4BDE-96E0-8E61FC239ED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40c2100-8430-4d23-95e4-1f8318644178"/>
    <ds:schemaRef ds:uri="7abf6ef5-2c19-49b6-9e4f-936b736f0ce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A5E737E-C8CB-4862-9635-F4DEE2B91A5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962C5A7-668A-489D-A721-D9A1EB42FB13}">
  <ds:schemaRefs>
    <ds:schemaRef ds:uri="http://purl.org/dc/dcmitype/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www.w3.org/XML/1998/namespace"/>
    <ds:schemaRef ds:uri="7abf6ef5-2c19-49b6-9e4f-936b736f0ce2"/>
    <ds:schemaRef ds:uri="http://schemas.openxmlformats.org/package/2006/metadata/core-properties"/>
    <ds:schemaRef ds:uri="http://schemas.microsoft.com/office/infopath/2007/PartnerControls"/>
    <ds:schemaRef ds:uri="d40c2100-8430-4d23-95e4-1f8318644178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346</TotalTime>
  <Words>23</Words>
  <Application>Microsoft Office PowerPoint</Application>
  <PresentationFormat>Personnalisé</PresentationFormat>
  <Paragraphs>4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Bookman Old Style</vt:lpstr>
      <vt:lpstr>Calibri</vt:lpstr>
      <vt:lpstr>Satoshi</vt:lpstr>
      <vt:lpstr>default layout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Panneaux_Fonds_Europeens_2021_27_lot2VF_sansSubReg.pdf</dc:title>
  <dc:creator>BLUM Louise</dc:creator>
  <cp:lastModifiedBy>DOR Clémence</cp:lastModifiedBy>
  <cp:revision>35</cp:revision>
  <cp:lastPrinted>2024-07-18T09:49:13Z</cp:lastPrinted>
  <dcterms:created xsi:type="dcterms:W3CDTF">2024-07-12T08:20:01Z</dcterms:created>
  <dcterms:modified xsi:type="dcterms:W3CDTF">2025-07-03T09:10:01Z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0x0101002B7C5C05DEE7454C87BBB72DC244607B</vt:lpwstr>
  </property>
</Properties>
</file>